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58" r:id="rId4"/>
    <p:sldId id="259" r:id="rId5"/>
    <p:sldId id="263" r:id="rId6"/>
    <p:sldId id="261" r:id="rId7"/>
    <p:sldId id="260" r:id="rId8"/>
    <p:sldId id="262" r:id="rId9"/>
    <p:sldId id="264" r:id="rId10"/>
    <p:sldId id="265" r:id="rId11"/>
    <p:sldId id="267" r:id="rId12"/>
    <p:sldId id="266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82272B-CEBB-4001-847C-26DA8D73DF24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0E745-1F90-4857-9DF1-0EA83A1C946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0605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840858-59EF-41E7-9FD6-3FA0BE2A8C4E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2377E1-024E-4E11-9BD4-026E67729B4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370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B0194-9053-49CD-A21A-03FEBF4C7227}" type="datetime1">
              <a:rPr lang="en-US" smtClean="0"/>
              <a:t>9/14/2023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279924" y="37927"/>
            <a:ext cx="2743200" cy="365125"/>
          </a:xfrm>
        </p:spPr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120B1B72-B43F-40DA-990E-590A926C5F4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8248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12EBB-B081-4388-9A0B-BC9927314F78}" type="datetime1">
              <a:rPr lang="en-US" smtClean="0"/>
              <a:t>9/14/2023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513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E2FF1-9C90-4BCF-97D7-8F34789DAAD6}" type="datetime1">
              <a:rPr lang="en-US" smtClean="0"/>
              <a:t>9/14/2023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683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2E86-B088-4CB9-83E1-5EE7EDA4F97F}" type="datetime1">
              <a:rPr lang="en-US" smtClean="0"/>
              <a:t>9/14/2023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279924" y="37927"/>
            <a:ext cx="2743200" cy="365125"/>
          </a:xfrm>
        </p:spPr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120B1B72-B43F-40DA-990E-590A926C5F4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576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6CCA0-C3ED-477B-807A-B6CCF611B4B3}" type="datetime1">
              <a:rPr lang="en-US" smtClean="0"/>
              <a:t>9/14/2023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4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F03CC-307E-4E15-B4A5-6B50944DA602}" type="datetime1">
              <a:rPr lang="en-US" smtClean="0"/>
              <a:t>9/14/2023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41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55FEE-B4AA-417B-A1D4-BACFB6CFC917}" type="datetime1">
              <a:rPr lang="en-US" smtClean="0"/>
              <a:t>9/14/2023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528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C05B2-DF12-4974-B803-4542C0874A22}" type="datetime1">
              <a:rPr lang="en-US" smtClean="0"/>
              <a:t>9/14/2023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944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DA3A1-B35E-48EC-AC02-A76CC856FD08}" type="datetime1">
              <a:rPr lang="en-US" smtClean="0"/>
              <a:t>9/14/2023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14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2A00E-6EE8-474B-A001-6C00E98255D6}" type="datetime1">
              <a:rPr lang="en-US" smtClean="0"/>
              <a:t>9/14/2023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006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09BC0-11E0-459A-B9BA-17CC8722F5D4}" type="datetime1">
              <a:rPr lang="en-US" smtClean="0"/>
              <a:t>9/14/2023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41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8F56B-BF3B-411F-A214-1EAC3CFD97EE}" type="datetime1">
              <a:rPr lang="en-US" smtClean="0"/>
              <a:t>9/14/2023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B1B72-B43F-40DA-990E-590A926C5F4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817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hyperlink" Target="https://www.ncbi.nlm.nih.gov/pmc/articles/PMC7872865/pdf/cureus-0013-00000012639.pdf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7872865/pdf/cureus-0013-00000012639.pdf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hyperlink" Target="https://r4ds.hadley.nz/" TargetMode="External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arxiv.org/abs/1707.04393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0.png"/><Relationship Id="rId2" Type="http://schemas.openxmlformats.org/officeDocument/2006/relationships/hyperlink" Target="https://www.ncbi.nlm.nih.gov/pmc/articles/PMC7872865/pdf/cureus-0013-00000012639.pdf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14045" y="164002"/>
            <a:ext cx="9144000" cy="2387600"/>
          </a:xfrm>
        </p:spPr>
        <p:txBody>
          <a:bodyPr/>
          <a:lstStyle/>
          <a:p>
            <a:r>
              <a:rPr lang="fr-FR" dirty="0" smtClean="0"/>
              <a:t>Statistiques avec 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M2 Sciences du Langage</a:t>
            </a:r>
          </a:p>
          <a:p>
            <a:r>
              <a:rPr lang="fr-FR" dirty="0" smtClean="0"/>
              <a:t>Rémi Lafitte</a:t>
            </a:r>
          </a:p>
          <a:p>
            <a:r>
              <a:rPr lang="fr-FR" dirty="0" smtClean="0"/>
              <a:t>2023-2024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476" y="1068762"/>
            <a:ext cx="1902895" cy="1474743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88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6288" y="451146"/>
            <a:ext cx="7665774" cy="436877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fr-FR" sz="2000" dirty="0" smtClean="0"/>
              <a:t>Avantages et inconvénients de R vs logiciels clic-bouton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969839" y="7302365"/>
            <a:ext cx="548053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https://jamanetwork.com/journals/jama/fullarticle/2752474</a:t>
            </a:r>
          </a:p>
          <a:p>
            <a:endParaRPr lang="en-US" sz="900" dirty="0" smtClean="0">
              <a:latin typeface="+mj-lt"/>
            </a:endParaRPr>
          </a:p>
          <a:p>
            <a:r>
              <a:rPr lang="en-US" sz="900" dirty="0" smtClean="0">
                <a:latin typeface="+mj-lt"/>
              </a:rPr>
              <a:t>The </a:t>
            </a:r>
            <a:r>
              <a:rPr lang="en-US" sz="900" dirty="0">
                <a:latin typeface="+mj-lt"/>
              </a:rPr>
              <a:t>identified programming error </a:t>
            </a:r>
            <a:r>
              <a:rPr lang="en-US" sz="900" dirty="0" smtClean="0">
                <a:latin typeface="+mj-lt"/>
              </a:rPr>
              <a:t>[…] occurred </a:t>
            </a:r>
            <a:r>
              <a:rPr lang="en-US" sz="900" dirty="0">
                <a:latin typeface="+mj-lt"/>
              </a:rPr>
              <a:t>while the variable referring to the study “arm” (</a:t>
            </a:r>
            <a:r>
              <a:rPr lang="en-US" sz="900" dirty="0" err="1">
                <a:latin typeface="+mj-lt"/>
              </a:rPr>
              <a:t>ie</a:t>
            </a:r>
            <a:r>
              <a:rPr lang="en-US" sz="900" dirty="0">
                <a:latin typeface="+mj-lt"/>
              </a:rPr>
              <a:t>, group) assignment was </a:t>
            </a:r>
            <a:r>
              <a:rPr lang="en-US" sz="900" b="1" dirty="0">
                <a:latin typeface="+mj-lt"/>
              </a:rPr>
              <a:t>recoded</a:t>
            </a:r>
            <a:r>
              <a:rPr lang="en-US" sz="900" dirty="0">
                <a:latin typeface="+mj-lt"/>
              </a:rPr>
              <a:t>. The purpose of the recoding was to change the randomization assignment variable format of “1, 2” to a binary format of “0, 1.” </a:t>
            </a:r>
            <a:r>
              <a:rPr lang="en-US" sz="900" b="1" dirty="0">
                <a:latin typeface="+mj-lt"/>
              </a:rPr>
              <a:t>However, the assignment was made incorrectly and resulted in a reversed coding of the study </a:t>
            </a:r>
            <a:r>
              <a:rPr lang="en-US" sz="900" b="1" dirty="0" smtClean="0">
                <a:latin typeface="+mj-lt"/>
              </a:rPr>
              <a:t>groups …</a:t>
            </a:r>
          </a:p>
          <a:p>
            <a:r>
              <a:rPr lang="fr-FR" sz="900" b="1" dirty="0" smtClean="0">
                <a:latin typeface="+mj-lt"/>
              </a:rPr>
              <a:t>[…] </a:t>
            </a:r>
            <a:r>
              <a:rPr lang="en-US" sz="900" b="1" dirty="0" smtClean="0"/>
              <a:t>As noted here, this reanalysis showed reversed study findings […]</a:t>
            </a:r>
            <a:endParaRPr lang="en-US" sz="900" b="1" dirty="0"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BB2F875-839C-4B80-82B5-CC71C040DAC7}"/>
              </a:ext>
            </a:extLst>
          </p:cNvPr>
          <p:cNvSpPr/>
          <p:nvPr/>
        </p:nvSpPr>
        <p:spPr>
          <a:xfrm>
            <a:off x="0" y="-4144"/>
            <a:ext cx="12456000" cy="396000"/>
          </a:xfrm>
          <a:prstGeom prst="rect">
            <a:avLst/>
          </a:prstGeom>
          <a:solidFill>
            <a:srgbClr val="007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Pourquoi R ?</a:t>
            </a:r>
            <a:endParaRPr lang="fr-FR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0097" y="7040755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smtClean="0"/>
              <a:t>https://slidemodel.com/templates/5-scale-emoji-feedback-powerpoint-template/</a:t>
            </a:r>
            <a:endParaRPr lang="en-US" sz="1100" dirty="0"/>
          </a:p>
        </p:txBody>
      </p:sp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393186"/>
              </p:ext>
            </p:extLst>
          </p:nvPr>
        </p:nvGraphicFramePr>
        <p:xfrm>
          <a:off x="891076" y="1253689"/>
          <a:ext cx="704626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45625">
                  <a:extLst>
                    <a:ext uri="{9D8B030D-6E8A-4147-A177-3AD203B41FA5}">
                      <a16:colId xmlns:a16="http://schemas.microsoft.com/office/drawing/2014/main" val="1619040810"/>
                    </a:ext>
                  </a:extLst>
                </a:gridCol>
                <a:gridCol w="802664">
                  <a:extLst>
                    <a:ext uri="{9D8B030D-6E8A-4147-A177-3AD203B41FA5}">
                      <a16:colId xmlns:a16="http://schemas.microsoft.com/office/drawing/2014/main" val="1126543052"/>
                    </a:ext>
                  </a:extLst>
                </a:gridCol>
                <a:gridCol w="1522222">
                  <a:extLst>
                    <a:ext uri="{9D8B030D-6E8A-4147-A177-3AD203B41FA5}">
                      <a16:colId xmlns:a16="http://schemas.microsoft.com/office/drawing/2014/main" val="1880525010"/>
                    </a:ext>
                  </a:extLst>
                </a:gridCol>
                <a:gridCol w="1375752">
                  <a:extLst>
                    <a:ext uri="{9D8B030D-6E8A-4147-A177-3AD203B41FA5}">
                      <a16:colId xmlns:a16="http://schemas.microsoft.com/office/drawing/2014/main" val="825554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JAMOVI/JASP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fr-FR" dirty="0" smtClean="0"/>
                        <a:t>SPSS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409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Difficulté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+++</a:t>
                      </a:r>
                      <a:r>
                        <a:rPr lang="fr-FR" sz="1600" baseline="0" dirty="0" smtClean="0"/>
                        <a:t> ?</a:t>
                      </a:r>
                      <a:endParaRPr lang="en-US" sz="16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001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Frustration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+++</a:t>
                      </a:r>
                      <a:endParaRPr lang="en-US" sz="18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+?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646539"/>
                  </a:ext>
                </a:extLst>
              </a:tr>
            </a:tbl>
          </a:graphicData>
        </a:graphic>
      </p:graphicFrame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3" t="6666" b="13077"/>
          <a:stretch/>
        </p:blipFill>
        <p:spPr>
          <a:xfrm>
            <a:off x="891076" y="3159546"/>
            <a:ext cx="4402286" cy="2403023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99" y="3202121"/>
            <a:ext cx="3678351" cy="232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0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6288" y="451146"/>
            <a:ext cx="7665774" cy="436877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fr-FR" sz="2000" dirty="0" smtClean="0"/>
              <a:t>Avantages et inconvénients de R vs logiciels clic-bouton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969839" y="7302365"/>
            <a:ext cx="548053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https://jamanetwork.com/journals/jama/fullarticle/2752474</a:t>
            </a:r>
          </a:p>
          <a:p>
            <a:endParaRPr lang="en-US" sz="900" dirty="0" smtClean="0">
              <a:latin typeface="+mj-lt"/>
            </a:endParaRPr>
          </a:p>
          <a:p>
            <a:r>
              <a:rPr lang="en-US" sz="900" dirty="0" smtClean="0">
                <a:latin typeface="+mj-lt"/>
              </a:rPr>
              <a:t>The </a:t>
            </a:r>
            <a:r>
              <a:rPr lang="en-US" sz="900" dirty="0">
                <a:latin typeface="+mj-lt"/>
              </a:rPr>
              <a:t>identified programming error </a:t>
            </a:r>
            <a:r>
              <a:rPr lang="en-US" sz="900" dirty="0" smtClean="0">
                <a:latin typeface="+mj-lt"/>
              </a:rPr>
              <a:t>[…] occurred </a:t>
            </a:r>
            <a:r>
              <a:rPr lang="en-US" sz="900" dirty="0">
                <a:latin typeface="+mj-lt"/>
              </a:rPr>
              <a:t>while the variable referring to the study “arm” (</a:t>
            </a:r>
            <a:r>
              <a:rPr lang="en-US" sz="900" dirty="0" err="1">
                <a:latin typeface="+mj-lt"/>
              </a:rPr>
              <a:t>ie</a:t>
            </a:r>
            <a:r>
              <a:rPr lang="en-US" sz="900" dirty="0">
                <a:latin typeface="+mj-lt"/>
              </a:rPr>
              <a:t>, group) assignment was </a:t>
            </a:r>
            <a:r>
              <a:rPr lang="en-US" sz="900" b="1" dirty="0">
                <a:latin typeface="+mj-lt"/>
              </a:rPr>
              <a:t>recoded</a:t>
            </a:r>
            <a:r>
              <a:rPr lang="en-US" sz="900" dirty="0">
                <a:latin typeface="+mj-lt"/>
              </a:rPr>
              <a:t>. The purpose of the recoding was to change the randomization assignment variable format of “1, 2” to a binary format of “0, 1.” </a:t>
            </a:r>
            <a:r>
              <a:rPr lang="en-US" sz="900" b="1" dirty="0">
                <a:latin typeface="+mj-lt"/>
              </a:rPr>
              <a:t>However, the assignment was made incorrectly and resulted in a reversed coding of the study </a:t>
            </a:r>
            <a:r>
              <a:rPr lang="en-US" sz="900" b="1" dirty="0" smtClean="0">
                <a:latin typeface="+mj-lt"/>
              </a:rPr>
              <a:t>groups …</a:t>
            </a:r>
          </a:p>
          <a:p>
            <a:r>
              <a:rPr lang="fr-FR" sz="900" b="1" dirty="0" smtClean="0">
                <a:latin typeface="+mj-lt"/>
              </a:rPr>
              <a:t>[…] </a:t>
            </a:r>
            <a:r>
              <a:rPr lang="en-US" sz="900" b="1" dirty="0" smtClean="0"/>
              <a:t>As noted here, this reanalysis showed reversed study findings […]</a:t>
            </a:r>
            <a:endParaRPr lang="en-US" sz="900" b="1" dirty="0"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BB2F875-839C-4B80-82B5-CC71C040DAC7}"/>
              </a:ext>
            </a:extLst>
          </p:cNvPr>
          <p:cNvSpPr/>
          <p:nvPr/>
        </p:nvSpPr>
        <p:spPr>
          <a:xfrm>
            <a:off x="0" y="-4144"/>
            <a:ext cx="12456000" cy="396000"/>
          </a:xfrm>
          <a:prstGeom prst="rect">
            <a:avLst/>
          </a:prstGeom>
          <a:solidFill>
            <a:srgbClr val="007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Pourquoi R ?</a:t>
            </a:r>
            <a:endParaRPr lang="fr-FR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861" y="3732476"/>
            <a:ext cx="809981" cy="86502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111" y="3740339"/>
            <a:ext cx="841437" cy="84930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10097" y="7040755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smtClean="0"/>
              <a:t>https://slidemodel.com/templates/5-scale-emoji-feedback-powerpoint-template/</a:t>
            </a:r>
            <a:endParaRPr lang="en-US" sz="1100" dirty="0"/>
          </a:p>
        </p:txBody>
      </p:sp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275306"/>
              </p:ext>
            </p:extLst>
          </p:nvPr>
        </p:nvGraphicFramePr>
        <p:xfrm>
          <a:off x="891076" y="1253689"/>
          <a:ext cx="7046263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45625">
                  <a:extLst>
                    <a:ext uri="{9D8B030D-6E8A-4147-A177-3AD203B41FA5}">
                      <a16:colId xmlns:a16="http://schemas.microsoft.com/office/drawing/2014/main" val="1619040810"/>
                    </a:ext>
                  </a:extLst>
                </a:gridCol>
                <a:gridCol w="802664">
                  <a:extLst>
                    <a:ext uri="{9D8B030D-6E8A-4147-A177-3AD203B41FA5}">
                      <a16:colId xmlns:a16="http://schemas.microsoft.com/office/drawing/2014/main" val="1126543052"/>
                    </a:ext>
                  </a:extLst>
                </a:gridCol>
                <a:gridCol w="1522222">
                  <a:extLst>
                    <a:ext uri="{9D8B030D-6E8A-4147-A177-3AD203B41FA5}">
                      <a16:colId xmlns:a16="http://schemas.microsoft.com/office/drawing/2014/main" val="1880525010"/>
                    </a:ext>
                  </a:extLst>
                </a:gridCol>
                <a:gridCol w="1375752">
                  <a:extLst>
                    <a:ext uri="{9D8B030D-6E8A-4147-A177-3AD203B41FA5}">
                      <a16:colId xmlns:a16="http://schemas.microsoft.com/office/drawing/2014/main" val="825554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JAMOVI/JASP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fr-FR" dirty="0" smtClean="0"/>
                        <a:t>SPSS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409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Science ouverte / reproductibilité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+++</a:t>
                      </a:r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+++</a:t>
                      </a:r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+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990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Prix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 smtClean="0"/>
                        <a:t>Gratuit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Gratuit</a:t>
                      </a:r>
                      <a:endParaRPr lang="en-US" sz="16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 smtClean="0"/>
                        <a:t>Payant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518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Champ des possibles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+++</a:t>
                      </a:r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+?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583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Graphiques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+++</a:t>
                      </a:r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+?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252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Documentation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+++</a:t>
                      </a:r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+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998960"/>
                  </a:ext>
                </a:extLst>
              </a:tr>
            </a:tbl>
          </a:graphicData>
        </a:graphic>
      </p:graphicFrame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252" y="3778050"/>
            <a:ext cx="781778" cy="773881"/>
          </a:xfrm>
          <a:prstGeom prst="rect">
            <a:avLst/>
          </a:prstGeom>
        </p:spPr>
      </p:pic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50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796987"/>
            <a:ext cx="6918832" cy="363238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974" y="1623982"/>
            <a:ext cx="8030964" cy="37100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4459" y="149136"/>
            <a:ext cx="6096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 smtClean="0"/>
              <a:t>https://www.google.com/url?sa=i&amp;url=https%3A%2F%2Fflowingdata.com%2F2022%2F10%2F24%2Feducational-statistics-illustrations%2F&amp;psig=AOvVaw0VA0kaxQrM8W2DKyUTEM7G&amp;ust=1694701705268000&amp;source=images&amp;cd=vfe&amp;opi=89978449&amp;ved=0CBAQjRxqFwoTCLi-5vnlp4EDFQAAAAAdAAAAABAT</a:t>
            </a:r>
            <a:endParaRPr lang="en-US" sz="9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541" y="403052"/>
            <a:ext cx="5651395" cy="346037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603524" y="5852293"/>
            <a:ext cx="6096000" cy="5770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 smtClean="0"/>
              <a:t>https://www.google.com/url?sa=i&amp;url=https%3A%2F%2Ftwitter.com%2Fallison_horst%2Fstatus%2F1303929033604780032&amp;psig=AOvVaw0VA0kaxQrM8W2DKyUTEM7G&amp;ust=1694701705268000&amp;source=images&amp;cd=vfe&amp;opi=89978449&amp;ved=0CBAQjRxqFwoTCLi-5vnlp4EDFQAAAAAdAAAAABAb</a:t>
            </a:r>
            <a:endParaRPr lang="en-US" sz="1050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63" y="952645"/>
            <a:ext cx="3776549" cy="291078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46282" y="2335322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smtClean="0"/>
              <a:t>https://www.google.com/url?sa=i&amp;url=https%3A%2F%2Ftwitter.com%2Fallison_horst%2Fstatus%2F1317869593692569600&amp;psig=AOvVaw1ntuCK61c2o0JgLcyruwKW&amp;ust=1694701902714000&amp;source=images&amp;cd=vfe&amp;opi=89978449&amp;ved=0CBAQjRxqFwoTCMiL8dfmp4EDFQAAAAAdAAAAABAE</a:t>
            </a:r>
            <a:endParaRPr lang="en-US" sz="800" dirty="0"/>
          </a:p>
        </p:txBody>
      </p:sp>
      <p:sp>
        <p:nvSpPr>
          <p:cNvPr id="12" name="Rectangle 11"/>
          <p:cNvSpPr/>
          <p:nvPr/>
        </p:nvSpPr>
        <p:spPr>
          <a:xfrm>
            <a:off x="6911789" y="587751"/>
            <a:ext cx="6096000" cy="5770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 smtClean="0"/>
              <a:t>https://www.google.com/url?sa=i&amp;url=https%3A%2F%2Ftwitter.com%2Fallison_horst%2Fstatus%2F1216411207223009280&amp;psig=AOvVaw1ntuCK61c2o0JgLcyruwKW&amp;ust=1694701902714000&amp;source=images&amp;cd=vfe&amp;opi=89978449&amp;ved=0CBAQjRxqFwoTCMiL8dfmp4EDFQAAAAAdAAAAABAJ</a:t>
            </a:r>
            <a:endParaRPr lang="en-US" sz="1050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024" y="440211"/>
            <a:ext cx="4123765" cy="231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5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062054"/>
            <a:ext cx="9144000" cy="4486049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TD 2 </a:t>
            </a:r>
            <a:br>
              <a:rPr lang="fr-FR" dirty="0" smtClean="0"/>
            </a:br>
            <a:r>
              <a:rPr lang="fr-FR" dirty="0" smtClean="0"/>
              <a:t>17/11/2023</a:t>
            </a:r>
            <a:br>
              <a:rPr lang="fr-FR" dirty="0" smtClean="0"/>
            </a:b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Statistiques descriptives sur R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2901" y="1496160"/>
            <a:ext cx="2242038" cy="224203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533" y="4253849"/>
            <a:ext cx="2290935" cy="229093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7972" y="4227010"/>
            <a:ext cx="2344615" cy="234461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792677" y="-395849"/>
            <a:ext cx="3745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https://allisonhorst.com/r-slack-emoji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26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85217" y="275772"/>
            <a:ext cx="9821566" cy="5272332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TD 3 </a:t>
            </a:r>
            <a:br>
              <a:rPr lang="fr-FR" dirty="0" smtClean="0"/>
            </a:br>
            <a:r>
              <a:rPr lang="fr-FR" dirty="0" smtClean="0"/>
              <a:t>24/11/2023</a:t>
            </a:r>
            <a:br>
              <a:rPr lang="fr-FR" dirty="0" smtClean="0"/>
            </a:b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Statistiques inférentielles sur R (1)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2901" y="1496160"/>
            <a:ext cx="2242038" cy="224203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587" y="3992592"/>
            <a:ext cx="2290935" cy="229093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693" y="3938912"/>
            <a:ext cx="2344615" cy="234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21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10661" y="307730"/>
            <a:ext cx="1632439" cy="907440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smtClean="0"/>
              <a:t>Plan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39261" y="1597392"/>
            <a:ext cx="10459915" cy="4716322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TD1 10/11 - Introduction à R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TD2 17/11 - Statistiques descriptives sur R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TD3 24/11 - Statistiques inférentielles sur R (1)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TD4 01/12 - Statistiques inférentielles sur R (2)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TD5 08/12 - Statistiques inférentielles sur R (3)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TD6 15/12 - Aller plus loin : </a:t>
            </a:r>
            <a:r>
              <a:rPr lang="fr-FR" dirty="0" err="1" smtClean="0"/>
              <a:t>Rmarkdown</a:t>
            </a:r>
            <a:r>
              <a:rPr lang="fr-FR" dirty="0" smtClean="0"/>
              <a:t> et </a:t>
            </a:r>
            <a:r>
              <a:rPr lang="fr-FR" dirty="0" err="1" smtClean="0"/>
              <a:t>ggplot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458" y="1899016"/>
            <a:ext cx="3267390" cy="326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6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062054"/>
            <a:ext cx="9144000" cy="4486049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TD 1 </a:t>
            </a:r>
            <a:br>
              <a:rPr lang="fr-FR" dirty="0" smtClean="0"/>
            </a:br>
            <a:r>
              <a:rPr lang="fr-FR" dirty="0" smtClean="0"/>
              <a:t>10/11/2023</a:t>
            </a:r>
            <a:br>
              <a:rPr lang="fr-FR" dirty="0" smtClean="0"/>
            </a:b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Introduction à R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543" y="4079704"/>
            <a:ext cx="2498914" cy="249891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792677" y="-395849"/>
            <a:ext cx="3745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https://allisonhorst.com/r-slack-emoji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77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/>
          <p:cNvSpPr txBox="1"/>
          <p:nvPr/>
        </p:nvSpPr>
        <p:spPr>
          <a:xfrm>
            <a:off x="101110" y="487770"/>
            <a:ext cx="6718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smtClean="0"/>
              <a:t>On peut presque tout faire avec 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B2F875-839C-4B80-82B5-CC71C040DAC7}"/>
              </a:ext>
            </a:extLst>
          </p:cNvPr>
          <p:cNvSpPr/>
          <p:nvPr/>
        </p:nvSpPr>
        <p:spPr>
          <a:xfrm>
            <a:off x="0" y="-4144"/>
            <a:ext cx="12456000" cy="396000"/>
          </a:xfrm>
          <a:prstGeom prst="rect">
            <a:avLst/>
          </a:prstGeom>
          <a:solidFill>
            <a:srgbClr val="007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Pourquoi R ?</a:t>
            </a:r>
            <a:endParaRPr lang="fr-FR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548562" y="7012320"/>
            <a:ext cx="477202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hlinkClick r:id="rId2"/>
              </a:rPr>
              <a:t>https://www.ncbi.nlm.nih.gov/pmc/articles/PMC7872865/pdf/cureus-0013-00000012639.pdf</a:t>
            </a:r>
            <a:endParaRPr lang="en-US" sz="1100" dirty="0" smtClean="0"/>
          </a:p>
          <a:p>
            <a:r>
              <a:rPr lang="fr-FR" sz="1100" dirty="0" smtClean="0"/>
              <a:t>À peu près 11000 articles</a:t>
            </a:r>
            <a:endParaRPr lang="en-US" sz="1100" dirty="0"/>
          </a:p>
        </p:txBody>
      </p:sp>
      <p:sp>
        <p:nvSpPr>
          <p:cNvPr id="24" name="Rectangle 23"/>
          <p:cNvSpPr/>
          <p:nvPr/>
        </p:nvSpPr>
        <p:spPr>
          <a:xfrm>
            <a:off x="1371600" y="7096958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 smtClean="0"/>
              <a:t>https://scholar.google.com/scholar?hl=fr&amp;as_sdt=0%2C5&amp;as_ylo=2019&amp;q=popularity+R+statistical+software&amp;btnG=</a:t>
            </a:r>
            <a:endParaRPr lang="en-US" sz="1050" dirty="0"/>
          </a:p>
        </p:txBody>
      </p:sp>
      <p:sp>
        <p:nvSpPr>
          <p:cNvPr id="25" name="Rectangle 24"/>
          <p:cNvSpPr/>
          <p:nvPr/>
        </p:nvSpPr>
        <p:spPr>
          <a:xfrm>
            <a:off x="1716242" y="7793349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/>
              <a:t>https://www.ncbi.nlm.nih.gov/pmc/articles/PMC10090872/pdf/rsos.221550.pdf#bmk_RSOS221550C23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1476376" y="8523172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/>
              <a:t>https://flowingdata.com/2016/03/22/comparing-ggplot2-and-r-base-graphics/</a:t>
            </a:r>
            <a:endParaRPr lang="en-US" sz="1400" dirty="0"/>
          </a:p>
        </p:txBody>
      </p:sp>
      <p:sp>
        <p:nvSpPr>
          <p:cNvPr id="30" name="Rectangle 29"/>
          <p:cNvSpPr/>
          <p:nvPr/>
        </p:nvSpPr>
        <p:spPr>
          <a:xfrm>
            <a:off x="230341" y="6107749"/>
            <a:ext cx="19365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https://r-graph-gallery.com/</a:t>
            </a:r>
            <a:endParaRPr lang="en-US" sz="1200" dirty="0"/>
          </a:p>
        </p:txBody>
      </p:sp>
      <p:pic>
        <p:nvPicPr>
          <p:cNvPr id="33" name="Imag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54" y="1332480"/>
            <a:ext cx="3158775" cy="2256268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68" y="3769613"/>
            <a:ext cx="3109323" cy="2220945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455" y="1210228"/>
            <a:ext cx="2593312" cy="2593312"/>
          </a:xfrm>
          <a:prstGeom prst="rect">
            <a:avLst/>
          </a:prstGeom>
        </p:spPr>
      </p:pic>
      <p:pic>
        <p:nvPicPr>
          <p:cNvPr id="37" name="Imag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572" y="3769613"/>
            <a:ext cx="2402195" cy="2402195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2"/>
          <a:stretch/>
        </p:blipFill>
        <p:spPr>
          <a:xfrm>
            <a:off x="8388350" y="1200339"/>
            <a:ext cx="3618549" cy="1284152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53" r="27888" b="13644"/>
          <a:stretch/>
        </p:blipFill>
        <p:spPr>
          <a:xfrm>
            <a:off x="8544473" y="2662168"/>
            <a:ext cx="2780202" cy="813050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621490" y="979414"/>
            <a:ext cx="1024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G</a:t>
            </a:r>
            <a:r>
              <a:rPr lang="fr-FR" sz="1400" dirty="0" smtClean="0">
                <a:solidFill>
                  <a:srgbClr val="0070C0"/>
                </a:solidFill>
              </a:rPr>
              <a:t>raphiques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961217" y="602087"/>
            <a:ext cx="25658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 smtClean="0">
                <a:solidFill>
                  <a:srgbClr val="0070C0"/>
                </a:solidFill>
              </a:rPr>
              <a:t>Stat descriptives et inférentielles</a:t>
            </a:r>
            <a:endParaRPr lang="en-US" sz="1400" dirty="0">
              <a:solidFill>
                <a:srgbClr val="0070C0"/>
              </a:solidFill>
            </a:endParaRPr>
          </a:p>
        </p:txBody>
      </p:sp>
      <p:pic>
        <p:nvPicPr>
          <p:cNvPr id="46" name="Image 45"/>
          <p:cNvPicPr>
            <a:picLocks noChangeAspect="1"/>
          </p:cNvPicPr>
          <p:nvPr/>
        </p:nvPicPr>
        <p:blipFill rotWithShape="1">
          <a:blip r:embed="rId9"/>
          <a:srcRect t="6933"/>
          <a:stretch/>
        </p:blipFill>
        <p:spPr>
          <a:xfrm>
            <a:off x="6977340" y="1404848"/>
            <a:ext cx="1266825" cy="1604496"/>
          </a:xfrm>
          <a:prstGeom prst="rect">
            <a:avLst/>
          </a:prstGeom>
        </p:spPr>
      </p:pic>
      <p:pic>
        <p:nvPicPr>
          <p:cNvPr id="47" name="Image 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9937" y="970953"/>
            <a:ext cx="857250" cy="330594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7173154" y="4594965"/>
            <a:ext cx="160806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>
                <a:solidFill>
                  <a:srgbClr val="0070C0"/>
                </a:solidFill>
              </a:rPr>
              <a:t>Manipuler des jeux de données complexes</a:t>
            </a:r>
            <a:endParaRPr lang="en-US" sz="1400" dirty="0">
              <a:solidFill>
                <a:srgbClr val="0070C0"/>
              </a:solidFill>
            </a:endParaRPr>
          </a:p>
        </p:txBody>
      </p:sp>
      <p:pic>
        <p:nvPicPr>
          <p:cNvPr id="50" name="Image 4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600" y="3748391"/>
            <a:ext cx="2699493" cy="2858733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30341" y="970953"/>
            <a:ext cx="6135290" cy="54137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879925" y="572721"/>
            <a:ext cx="5218290" cy="296906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879925" y="3669375"/>
            <a:ext cx="5218290" cy="296906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Espace réservé du numéro de diapositive 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48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/>
          <p:cNvSpPr txBox="1"/>
          <p:nvPr/>
        </p:nvSpPr>
        <p:spPr>
          <a:xfrm>
            <a:off x="101110" y="487770"/>
            <a:ext cx="671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De plus en plus adopté par les scientifiques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B2F875-839C-4B80-82B5-CC71C040DAC7}"/>
              </a:ext>
            </a:extLst>
          </p:cNvPr>
          <p:cNvSpPr/>
          <p:nvPr/>
        </p:nvSpPr>
        <p:spPr>
          <a:xfrm>
            <a:off x="0" y="-4144"/>
            <a:ext cx="12456000" cy="396000"/>
          </a:xfrm>
          <a:prstGeom prst="rect">
            <a:avLst/>
          </a:prstGeom>
          <a:solidFill>
            <a:srgbClr val="007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Pourquoi R ?</a:t>
            </a:r>
            <a:endParaRPr lang="fr-FR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862" y="2013652"/>
            <a:ext cx="6687611" cy="4238626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7548562" y="7012320"/>
            <a:ext cx="477202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hlinkClick r:id="rId3"/>
              </a:rPr>
              <a:t>https://www.ncbi.nlm.nih.gov/pmc/articles/PMC7872865/pdf/cureus-0013-00000012639.pdf</a:t>
            </a:r>
            <a:endParaRPr lang="en-US" sz="1100" dirty="0" smtClean="0"/>
          </a:p>
          <a:p>
            <a:r>
              <a:rPr lang="fr-FR" sz="1100" dirty="0" smtClean="0"/>
              <a:t>À peu près 11000 articles</a:t>
            </a:r>
            <a:endParaRPr lang="en-US" sz="1100" dirty="0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185" y="1009942"/>
            <a:ext cx="3824288" cy="951013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50" y="2378608"/>
            <a:ext cx="4602992" cy="3019983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250" y="1638300"/>
            <a:ext cx="4363126" cy="451552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371600" y="7096958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 smtClean="0"/>
              <a:t>https://scholar.google.com/scholar?hl=fr&amp;as_sdt=0%2C5&amp;as_ylo=2019&amp;q=popularity+R+statistical+software&amp;btnG=</a:t>
            </a:r>
            <a:endParaRPr lang="en-US" sz="1050" dirty="0"/>
          </a:p>
        </p:txBody>
      </p:sp>
      <p:sp>
        <p:nvSpPr>
          <p:cNvPr id="25" name="Rectangle 24"/>
          <p:cNvSpPr/>
          <p:nvPr/>
        </p:nvSpPr>
        <p:spPr>
          <a:xfrm>
            <a:off x="1716242" y="7793349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/>
              <a:t>https://www.ncbi.nlm.nih.gov/pmc/articles/PMC10090872/pdf/rsos.221550.pdf#bmk_RSOS221550C23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1476376" y="8523172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/>
              <a:t>https://flowingdata.com/2016/03/22/comparing-ggplot2-and-r-base-graphics/</a:t>
            </a:r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5540991" y="3875964"/>
            <a:ext cx="1023582" cy="2183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697085" y="5398591"/>
            <a:ext cx="1023582" cy="2183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9934574" y="2895714"/>
            <a:ext cx="1152526" cy="2183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45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17803" r="10662" b="30823"/>
          <a:stretch/>
        </p:blipFill>
        <p:spPr>
          <a:xfrm>
            <a:off x="6418826" y="962715"/>
            <a:ext cx="4953000" cy="2367169"/>
          </a:xfrm>
          <a:prstGeom prst="rect">
            <a:avLst/>
          </a:prstGeom>
        </p:spPr>
      </p:pic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74161" y="700457"/>
            <a:ext cx="10459915" cy="1445843"/>
          </a:xfrm>
        </p:spPr>
        <p:txBody>
          <a:bodyPr>
            <a:normAutofit/>
          </a:bodyPr>
          <a:lstStyle/>
          <a:p>
            <a:pPr marL="342900" indent="-342900" algn="l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fr-FR" dirty="0" smtClean="0"/>
              <a:t>Large documentation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b="1" dirty="0" err="1" smtClean="0"/>
              <a:t>Stack</a:t>
            </a:r>
            <a:r>
              <a:rPr lang="fr-FR" b="1" dirty="0" smtClean="0"/>
              <a:t> </a:t>
            </a:r>
            <a:r>
              <a:rPr lang="fr-FR" b="1" dirty="0" err="1" smtClean="0"/>
              <a:t>overflow</a:t>
            </a:r>
            <a:endParaRPr lang="fr-FR" b="1" dirty="0" smtClean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dirty="0" smtClean="0"/>
              <a:t>Autres sites, blogs…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dirty="0" smtClean="0"/>
              <a:t>Livres…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900" y="3550816"/>
            <a:ext cx="3165386" cy="306150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90" y="2565830"/>
            <a:ext cx="2388144" cy="313324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35790" y="5931109"/>
            <a:ext cx="16183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hlinkClick r:id="rId5"/>
              </a:rPr>
              <a:t>https://r4ds.hadley.nz/</a:t>
            </a:r>
            <a:endParaRPr lang="en-US" sz="1200" dirty="0" smtClean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B2F875-839C-4B80-82B5-CC71C040DAC7}"/>
              </a:ext>
            </a:extLst>
          </p:cNvPr>
          <p:cNvSpPr/>
          <p:nvPr/>
        </p:nvSpPr>
        <p:spPr>
          <a:xfrm>
            <a:off x="0" y="-4144"/>
            <a:ext cx="12456000" cy="396000"/>
          </a:xfrm>
          <a:prstGeom prst="rect">
            <a:avLst/>
          </a:prstGeom>
          <a:solidFill>
            <a:srgbClr val="007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Pourquoi R ?</a:t>
            </a:r>
            <a:endParaRPr lang="fr-FR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52" y="5813266"/>
            <a:ext cx="579152" cy="579152"/>
          </a:xfrm>
          <a:prstGeom prst="rect">
            <a:avLst/>
          </a:prstGeom>
        </p:spPr>
      </p:pic>
      <p:cxnSp>
        <p:nvCxnSpPr>
          <p:cNvPr id="15" name="Connecteur droit avec flèche 14"/>
          <p:cNvCxnSpPr>
            <a:stCxn id="18" idx="1"/>
            <a:endCxn id="7" idx="3"/>
          </p:cNvCxnSpPr>
          <p:nvPr/>
        </p:nvCxnSpPr>
        <p:spPr>
          <a:xfrm flipH="1">
            <a:off x="3023934" y="3628569"/>
            <a:ext cx="500204" cy="503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3524138" y="3443903"/>
            <a:ext cx="202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LE classique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3524137" y="2810946"/>
            <a:ext cx="202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Ce qui vous attend</a:t>
            </a:r>
          </a:p>
        </p:txBody>
      </p:sp>
      <p:cxnSp>
        <p:nvCxnSpPr>
          <p:cNvPr id="22" name="Connecteur droit avec flèche 21"/>
          <p:cNvCxnSpPr>
            <a:stCxn id="21" idx="3"/>
            <a:endCxn id="4" idx="1"/>
          </p:cNvCxnSpPr>
          <p:nvPr/>
        </p:nvCxnSpPr>
        <p:spPr>
          <a:xfrm flipV="1">
            <a:off x="5546326" y="2146300"/>
            <a:ext cx="872500" cy="849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3524137" y="4088022"/>
            <a:ext cx="1841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Documentation de qualité dans R</a:t>
            </a:r>
          </a:p>
        </p:txBody>
      </p:sp>
      <p:cxnSp>
        <p:nvCxnSpPr>
          <p:cNvPr id="28" name="Connecteur droit avec flèche 27"/>
          <p:cNvCxnSpPr>
            <a:stCxn id="27" idx="3"/>
            <a:endCxn id="6" idx="1"/>
          </p:cNvCxnSpPr>
          <p:nvPr/>
        </p:nvCxnSpPr>
        <p:spPr>
          <a:xfrm>
            <a:off x="5365543" y="4411188"/>
            <a:ext cx="1708357" cy="670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Espace réservé du numéro de diapositive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54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01944" y="583329"/>
            <a:ext cx="5416799" cy="93056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 smtClean="0"/>
              <a:t>Reproductibilité computationnelle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64876" y="1346474"/>
            <a:ext cx="435659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“</a:t>
            </a:r>
            <a:r>
              <a:rPr lang="en-US" sz="1400" b="1" dirty="0" smtClean="0"/>
              <a:t>Reproducing</a:t>
            </a:r>
            <a:r>
              <a:rPr lang="en-US" sz="1400" dirty="0" smtClean="0"/>
              <a:t> </a:t>
            </a:r>
            <a:r>
              <a:rPr lang="en-US" sz="1400" dirty="0"/>
              <a:t>the result of a computation means </a:t>
            </a:r>
            <a:r>
              <a:rPr lang="en-US" sz="1400" dirty="0" smtClean="0"/>
              <a:t>running</a:t>
            </a:r>
            <a:r>
              <a:rPr lang="en-US" sz="1400" dirty="0"/>
              <a:t> </a:t>
            </a:r>
            <a:r>
              <a:rPr lang="en-US" sz="1400" dirty="0" smtClean="0"/>
              <a:t>the </a:t>
            </a:r>
            <a:r>
              <a:rPr lang="en-US" sz="1400" b="1" dirty="0"/>
              <a:t>same </a:t>
            </a:r>
            <a:r>
              <a:rPr lang="en-US" sz="1400" b="1" dirty="0" smtClean="0"/>
              <a:t>software </a:t>
            </a:r>
            <a:r>
              <a:rPr lang="en-US" sz="1400" dirty="0" smtClean="0"/>
              <a:t>on </a:t>
            </a:r>
            <a:r>
              <a:rPr lang="en-US" sz="1400" dirty="0"/>
              <a:t>the </a:t>
            </a:r>
            <a:r>
              <a:rPr lang="en-US" sz="1400" b="1" dirty="0"/>
              <a:t>same input data </a:t>
            </a:r>
            <a:r>
              <a:rPr lang="en-US" sz="1400" dirty="0"/>
              <a:t>and obtaining </a:t>
            </a:r>
            <a:r>
              <a:rPr lang="en-US" sz="1400" dirty="0" smtClean="0"/>
              <a:t>the</a:t>
            </a:r>
            <a:r>
              <a:rPr lang="en-US" sz="1400" dirty="0"/>
              <a:t> </a:t>
            </a:r>
            <a:r>
              <a:rPr lang="en-US" sz="1400" b="1" dirty="0" smtClean="0"/>
              <a:t>same results</a:t>
            </a:r>
            <a:r>
              <a:rPr lang="en-US" sz="1400" dirty="0" smtClean="0"/>
              <a:t>” p.2</a:t>
            </a:r>
            <a:br>
              <a:rPr lang="en-US" sz="1400" dirty="0" smtClean="0"/>
            </a:br>
            <a:endParaRPr lang="fr-FR" sz="1400" dirty="0">
              <a:latin typeface="+mj-lt"/>
            </a:endParaRPr>
          </a:p>
          <a:p>
            <a:endParaRPr lang="fr-FR" sz="1400" dirty="0">
              <a:latin typeface="+mj-lt"/>
            </a:endParaRPr>
          </a:p>
          <a:p>
            <a:r>
              <a:rPr lang="en-US" sz="1400" b="1" dirty="0"/>
              <a:t>“Replicating</a:t>
            </a:r>
            <a:r>
              <a:rPr lang="en-US" sz="1400" dirty="0"/>
              <a:t> a published result means </a:t>
            </a:r>
            <a:r>
              <a:rPr lang="en-US" sz="1400" b="1" dirty="0"/>
              <a:t>writing and then running new software </a:t>
            </a:r>
            <a:r>
              <a:rPr lang="en-US" sz="1400" dirty="0"/>
              <a:t>based on the description of a computational model or method provided in the original publication, and </a:t>
            </a:r>
            <a:r>
              <a:rPr lang="en-US" sz="1400" b="1" dirty="0"/>
              <a:t>obtaining results that are similar enough to be considered equivalent</a:t>
            </a:r>
            <a:r>
              <a:rPr lang="en-US" sz="1400" dirty="0" smtClean="0"/>
              <a:t>” p.3</a:t>
            </a:r>
            <a:endParaRPr lang="en-US" sz="140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64876" y="3919355"/>
            <a:ext cx="38261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 smtClean="0"/>
              <a:t>Rougier</a:t>
            </a:r>
            <a:r>
              <a:rPr lang="en-US" sz="900" dirty="0" smtClean="0"/>
              <a:t>, N. P., </a:t>
            </a:r>
            <a:r>
              <a:rPr lang="en-US" sz="900" dirty="0" err="1" smtClean="0"/>
              <a:t>Hinsen</a:t>
            </a:r>
            <a:r>
              <a:rPr lang="en-US" sz="900" dirty="0" smtClean="0"/>
              <a:t>, K., Alexandre, F., </a:t>
            </a:r>
            <a:r>
              <a:rPr lang="en-US" sz="900" dirty="0" err="1" smtClean="0"/>
              <a:t>Arildsen</a:t>
            </a:r>
            <a:r>
              <a:rPr lang="en-US" sz="900" dirty="0" smtClean="0"/>
              <a:t>, T., Barba, L. A., </a:t>
            </a:r>
            <a:r>
              <a:rPr lang="en-US" sz="900" dirty="0" err="1" smtClean="0"/>
              <a:t>Benureau</a:t>
            </a:r>
            <a:r>
              <a:rPr lang="en-US" sz="900" dirty="0" smtClean="0"/>
              <a:t>, F. C. Y., et al. (2017). </a:t>
            </a:r>
            <a:r>
              <a:rPr lang="en-US" sz="900" i="1" dirty="0" smtClean="0"/>
              <a:t>Sustainable Computational Science: The </a:t>
            </a:r>
            <a:r>
              <a:rPr lang="en-US" sz="900" i="1" dirty="0" err="1" smtClean="0"/>
              <a:t>ReScience</a:t>
            </a:r>
            <a:r>
              <a:rPr lang="en-US" sz="900" i="1" dirty="0" smtClean="0"/>
              <a:t> Initiative</a:t>
            </a:r>
            <a:r>
              <a:rPr lang="en-US" sz="900" dirty="0" smtClean="0"/>
              <a:t>. Available online at: </a:t>
            </a:r>
            <a:r>
              <a:rPr lang="en-US" sz="900" dirty="0" smtClean="0">
                <a:hlinkClick r:id="rId2"/>
              </a:rPr>
              <a:t>https://arxiv.org/abs/1707.04393</a:t>
            </a:r>
            <a:endParaRPr lang="en-US" sz="900" dirty="0"/>
          </a:p>
        </p:txBody>
      </p:sp>
      <p:sp>
        <p:nvSpPr>
          <p:cNvPr id="14" name="Rectangle 13"/>
          <p:cNvSpPr/>
          <p:nvPr/>
        </p:nvSpPr>
        <p:spPr>
          <a:xfrm>
            <a:off x="5969839" y="7302365"/>
            <a:ext cx="548053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https://jamanetwork.com/journals/jama/fullarticle/2752474</a:t>
            </a:r>
          </a:p>
          <a:p>
            <a:endParaRPr lang="en-US" sz="900" dirty="0" smtClean="0">
              <a:latin typeface="+mj-lt"/>
            </a:endParaRPr>
          </a:p>
          <a:p>
            <a:r>
              <a:rPr lang="en-US" sz="900" dirty="0" smtClean="0">
                <a:latin typeface="+mj-lt"/>
              </a:rPr>
              <a:t>The </a:t>
            </a:r>
            <a:r>
              <a:rPr lang="en-US" sz="900" dirty="0">
                <a:latin typeface="+mj-lt"/>
              </a:rPr>
              <a:t>identified programming error </a:t>
            </a:r>
            <a:r>
              <a:rPr lang="en-US" sz="900" dirty="0" smtClean="0">
                <a:latin typeface="+mj-lt"/>
              </a:rPr>
              <a:t>[…] occurred </a:t>
            </a:r>
            <a:r>
              <a:rPr lang="en-US" sz="900" dirty="0">
                <a:latin typeface="+mj-lt"/>
              </a:rPr>
              <a:t>while the variable referring to the study “arm” (</a:t>
            </a:r>
            <a:r>
              <a:rPr lang="en-US" sz="900" dirty="0" err="1">
                <a:latin typeface="+mj-lt"/>
              </a:rPr>
              <a:t>ie</a:t>
            </a:r>
            <a:r>
              <a:rPr lang="en-US" sz="900" dirty="0">
                <a:latin typeface="+mj-lt"/>
              </a:rPr>
              <a:t>, group) assignment was </a:t>
            </a:r>
            <a:r>
              <a:rPr lang="en-US" sz="900" b="1" dirty="0">
                <a:latin typeface="+mj-lt"/>
              </a:rPr>
              <a:t>recoded</a:t>
            </a:r>
            <a:r>
              <a:rPr lang="en-US" sz="900" dirty="0">
                <a:latin typeface="+mj-lt"/>
              </a:rPr>
              <a:t>. The purpose of the recoding was to change the randomization assignment variable format of “1, 2” to a binary format of “0, 1.” </a:t>
            </a:r>
            <a:r>
              <a:rPr lang="en-US" sz="900" b="1" dirty="0">
                <a:latin typeface="+mj-lt"/>
              </a:rPr>
              <a:t>However, the assignment was made incorrectly and resulted in a reversed coding of the study </a:t>
            </a:r>
            <a:r>
              <a:rPr lang="en-US" sz="900" b="1" dirty="0" smtClean="0">
                <a:latin typeface="+mj-lt"/>
              </a:rPr>
              <a:t>groups …</a:t>
            </a:r>
          </a:p>
          <a:p>
            <a:r>
              <a:rPr lang="fr-FR" sz="900" b="1" dirty="0" smtClean="0">
                <a:latin typeface="+mj-lt"/>
              </a:rPr>
              <a:t>[…] </a:t>
            </a:r>
            <a:r>
              <a:rPr lang="en-US" sz="900" b="1" dirty="0" smtClean="0"/>
              <a:t>As noted here, this reanalysis showed reversed study findings […]</a:t>
            </a:r>
            <a:endParaRPr lang="en-US" sz="900" b="1" dirty="0"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BB2F875-839C-4B80-82B5-CC71C040DAC7}"/>
              </a:ext>
            </a:extLst>
          </p:cNvPr>
          <p:cNvSpPr/>
          <p:nvPr/>
        </p:nvSpPr>
        <p:spPr>
          <a:xfrm>
            <a:off x="0" y="-4144"/>
            <a:ext cx="12456000" cy="396000"/>
          </a:xfrm>
          <a:prstGeom prst="rect">
            <a:avLst/>
          </a:prstGeom>
          <a:solidFill>
            <a:srgbClr val="007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Pourquoi R ?</a:t>
            </a:r>
            <a:endParaRPr lang="fr-FR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9" name="Image 48"/>
          <p:cNvPicPr>
            <a:picLocks noChangeAspect="1"/>
          </p:cNvPicPr>
          <p:nvPr/>
        </p:nvPicPr>
        <p:blipFill rotWithShape="1">
          <a:blip r:embed="rId3"/>
          <a:srcRect b="26934"/>
          <a:stretch/>
        </p:blipFill>
        <p:spPr>
          <a:xfrm>
            <a:off x="6677032" y="685246"/>
            <a:ext cx="5067293" cy="2351472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9813172" y="3330108"/>
            <a:ext cx="21403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https://www.nature.com/articles/nj7396-137a</a:t>
            </a:r>
            <a:endParaRPr lang="en-US" sz="800" dirty="0"/>
          </a:p>
        </p:txBody>
      </p:sp>
      <p:sp>
        <p:nvSpPr>
          <p:cNvPr id="55" name="Espace réservé du numéro de diapositive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29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6288" y="451146"/>
            <a:ext cx="4353772" cy="1661334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20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fr-FR" sz="2000" dirty="0" smtClean="0"/>
              <a:t>Reproductibilité computationnelle</a:t>
            </a:r>
          </a:p>
          <a:p>
            <a:pPr marL="800100" lvl="1" indent="-342900" algn="l">
              <a:buFont typeface="Wingdings" panose="05000000000000000000" pitchFamily="2" charset="2"/>
              <a:buChar char="à"/>
            </a:pPr>
            <a:r>
              <a:rPr lang="fr-FR" sz="1400" dirty="0" smtClean="0"/>
              <a:t>Permet de repérer les erreurs</a:t>
            </a:r>
          </a:p>
          <a:p>
            <a:pPr marL="800100" lvl="1" indent="-342900" algn="l">
              <a:buFont typeface="Wingdings" panose="05000000000000000000" pitchFamily="2" charset="2"/>
              <a:buChar char="à"/>
            </a:pPr>
            <a:r>
              <a:rPr lang="fr-FR" sz="1400" dirty="0" smtClean="0"/>
              <a:t>Corrections (ou rétractation) si besoin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969839" y="7302365"/>
            <a:ext cx="548053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https://jamanetwork.com/journals/jama/fullarticle/2752474</a:t>
            </a:r>
          </a:p>
          <a:p>
            <a:endParaRPr lang="en-US" sz="900" dirty="0" smtClean="0">
              <a:latin typeface="+mj-lt"/>
            </a:endParaRPr>
          </a:p>
          <a:p>
            <a:r>
              <a:rPr lang="en-US" sz="900" dirty="0" smtClean="0">
                <a:latin typeface="+mj-lt"/>
              </a:rPr>
              <a:t>The </a:t>
            </a:r>
            <a:r>
              <a:rPr lang="en-US" sz="900" dirty="0">
                <a:latin typeface="+mj-lt"/>
              </a:rPr>
              <a:t>identified programming error </a:t>
            </a:r>
            <a:r>
              <a:rPr lang="en-US" sz="900" dirty="0" smtClean="0">
                <a:latin typeface="+mj-lt"/>
              </a:rPr>
              <a:t>[…] occurred </a:t>
            </a:r>
            <a:r>
              <a:rPr lang="en-US" sz="900" dirty="0">
                <a:latin typeface="+mj-lt"/>
              </a:rPr>
              <a:t>while the variable referring to the study “arm” (</a:t>
            </a:r>
            <a:r>
              <a:rPr lang="en-US" sz="900" dirty="0" err="1">
                <a:latin typeface="+mj-lt"/>
              </a:rPr>
              <a:t>ie</a:t>
            </a:r>
            <a:r>
              <a:rPr lang="en-US" sz="900" dirty="0">
                <a:latin typeface="+mj-lt"/>
              </a:rPr>
              <a:t>, group) assignment was </a:t>
            </a:r>
            <a:r>
              <a:rPr lang="en-US" sz="900" b="1" dirty="0">
                <a:latin typeface="+mj-lt"/>
              </a:rPr>
              <a:t>recoded</a:t>
            </a:r>
            <a:r>
              <a:rPr lang="en-US" sz="900" dirty="0">
                <a:latin typeface="+mj-lt"/>
              </a:rPr>
              <a:t>. The purpose of the recoding was to change the randomization assignment variable format of “1, 2” to a binary format of “0, 1.” </a:t>
            </a:r>
            <a:r>
              <a:rPr lang="en-US" sz="900" b="1" dirty="0">
                <a:latin typeface="+mj-lt"/>
              </a:rPr>
              <a:t>However, the assignment was made incorrectly and resulted in a reversed coding of the study </a:t>
            </a:r>
            <a:r>
              <a:rPr lang="en-US" sz="900" b="1" dirty="0" smtClean="0">
                <a:latin typeface="+mj-lt"/>
              </a:rPr>
              <a:t>groups …</a:t>
            </a:r>
          </a:p>
          <a:p>
            <a:r>
              <a:rPr lang="fr-FR" sz="900" b="1" dirty="0" smtClean="0">
                <a:latin typeface="+mj-lt"/>
              </a:rPr>
              <a:t>[…] </a:t>
            </a:r>
            <a:r>
              <a:rPr lang="en-US" sz="900" b="1" dirty="0" smtClean="0"/>
              <a:t>As noted here, this reanalysis showed reversed study findings […]</a:t>
            </a:r>
            <a:endParaRPr lang="en-US" sz="900" b="1" dirty="0">
              <a:latin typeface="+mj-lt"/>
            </a:endParaRPr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3180" y="3833104"/>
            <a:ext cx="2957727" cy="1774636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9337" y="1200423"/>
            <a:ext cx="2725415" cy="209007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428816" y="5775352"/>
            <a:ext cx="23103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http://ecoevoevoeco.blogspot.com/2016/12/wrong-lot.html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401182" y="2725266"/>
            <a:ext cx="15637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>
                <a:solidFill>
                  <a:srgbClr val="0070C0"/>
                </a:solidFill>
                <a:latin typeface="+mj-lt"/>
              </a:rPr>
              <a:t>Erreurs de stat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BB2F875-839C-4B80-82B5-CC71C040DAC7}"/>
              </a:ext>
            </a:extLst>
          </p:cNvPr>
          <p:cNvSpPr/>
          <p:nvPr/>
        </p:nvSpPr>
        <p:spPr>
          <a:xfrm>
            <a:off x="0" y="-4144"/>
            <a:ext cx="12456000" cy="396000"/>
          </a:xfrm>
          <a:prstGeom prst="rect">
            <a:avLst/>
          </a:prstGeom>
          <a:solidFill>
            <a:srgbClr val="007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Pourquoi R ?</a:t>
            </a:r>
            <a:endParaRPr lang="fr-FR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9741041" y="642251"/>
            <a:ext cx="20984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>
                <a:solidFill>
                  <a:srgbClr val="0070C0"/>
                </a:solidFill>
                <a:latin typeface="+mj-lt"/>
              </a:rPr>
              <a:t>Erreurs de codage</a:t>
            </a:r>
            <a:endParaRPr lang="en-US" sz="14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51" name="Imag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3458" y="1392028"/>
            <a:ext cx="3190875" cy="1864852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4841484" y="796139"/>
            <a:ext cx="22567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  <a:latin typeface="+mj-lt"/>
              </a:rPr>
              <a:t>Erreurs dans jeu de données</a:t>
            </a:r>
            <a:endParaRPr lang="en-US" sz="14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53" name="Image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274" y="3128433"/>
            <a:ext cx="3032336" cy="2510519"/>
          </a:xfrm>
          <a:prstGeom prst="rect">
            <a:avLst/>
          </a:prstGeom>
        </p:spPr>
      </p:pic>
      <p:pic>
        <p:nvPicPr>
          <p:cNvPr id="54" name="Image 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3458" y="3833104"/>
            <a:ext cx="2722229" cy="140668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98207" y="5375242"/>
            <a:ext cx="33432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https://retractionwatch.com/2013/04/18/influential-reinhart-rogoff-economics-paper-suffers-database-error/</a:t>
            </a:r>
            <a:endParaRPr lang="en-US" sz="1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1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/>
          <p:cNvSpPr txBox="1"/>
          <p:nvPr/>
        </p:nvSpPr>
        <p:spPr>
          <a:xfrm>
            <a:off x="101110" y="487770"/>
            <a:ext cx="6718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smtClean="0"/>
              <a:t>Gratuit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B2F875-839C-4B80-82B5-CC71C040DAC7}"/>
              </a:ext>
            </a:extLst>
          </p:cNvPr>
          <p:cNvSpPr/>
          <p:nvPr/>
        </p:nvSpPr>
        <p:spPr>
          <a:xfrm>
            <a:off x="0" y="-4144"/>
            <a:ext cx="12456000" cy="396000"/>
          </a:xfrm>
          <a:prstGeom prst="rect">
            <a:avLst/>
          </a:prstGeom>
          <a:solidFill>
            <a:srgbClr val="007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Pourquoi R ?</a:t>
            </a:r>
            <a:endParaRPr lang="fr-FR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548562" y="7012320"/>
            <a:ext cx="477202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hlinkClick r:id="rId2"/>
              </a:rPr>
              <a:t>https://www.ncbi.nlm.nih.gov/pmc/articles/PMC7872865/pdf/cureus-0013-00000012639.pdf</a:t>
            </a:r>
            <a:endParaRPr lang="en-US" sz="1100" dirty="0" smtClean="0"/>
          </a:p>
          <a:p>
            <a:r>
              <a:rPr lang="fr-FR" sz="1100" dirty="0" smtClean="0"/>
              <a:t>À peu près 11000 articles</a:t>
            </a:r>
            <a:endParaRPr lang="en-US" sz="1100" dirty="0"/>
          </a:p>
        </p:txBody>
      </p:sp>
      <p:sp>
        <p:nvSpPr>
          <p:cNvPr id="24" name="Rectangle 23"/>
          <p:cNvSpPr/>
          <p:nvPr/>
        </p:nvSpPr>
        <p:spPr>
          <a:xfrm>
            <a:off x="1371600" y="7096958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 smtClean="0"/>
              <a:t>https://scholar.google.com/scholar?hl=fr&amp;as_sdt=0%2C5&amp;as_ylo=2019&amp;q=popularity+R+statistical+software&amp;btnG=</a:t>
            </a:r>
            <a:endParaRPr lang="en-US" sz="1050" dirty="0"/>
          </a:p>
        </p:txBody>
      </p:sp>
      <p:sp>
        <p:nvSpPr>
          <p:cNvPr id="25" name="Rectangle 24"/>
          <p:cNvSpPr/>
          <p:nvPr/>
        </p:nvSpPr>
        <p:spPr>
          <a:xfrm>
            <a:off x="1716242" y="7793349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/>
              <a:t>https://www.ncbi.nlm.nih.gov/pmc/articles/PMC10090872/pdf/rsos.221550.pdf#bmk_RSOS221550C23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1476376" y="8523172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/>
              <a:t>https://flowingdata.com/2016/03/22/comparing-ggplot2-and-r-base-graphics/</a:t>
            </a:r>
            <a:endParaRPr lang="en-US" sz="14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50" y="2570220"/>
            <a:ext cx="4083132" cy="2296762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760" y="1386622"/>
            <a:ext cx="1009405" cy="1024105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82487" y="849650"/>
            <a:ext cx="39721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Alternatives gratuites mais « clic-bouton »</a:t>
            </a:r>
            <a:endParaRPr lang="en-US" sz="16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527" y="1449121"/>
            <a:ext cx="961606" cy="96160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551" y="2551935"/>
            <a:ext cx="4301528" cy="241961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3484568" y="1662638"/>
            <a:ext cx="7612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 smtClean="0">
                <a:solidFill>
                  <a:srgbClr val="0070C0"/>
                </a:solidFill>
              </a:rPr>
              <a:t>JAMOVI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123367" y="1672917"/>
            <a:ext cx="5182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 smtClean="0">
                <a:solidFill>
                  <a:srgbClr val="0070C0"/>
                </a:solidFill>
              </a:rPr>
              <a:t>JASP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82487" y="5466787"/>
            <a:ext cx="6249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 smtClean="0"/>
              <a:t>Possibilité de sauvegarder la trace des opérations « clic-bouton » ! 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Compatible avec science ouverte</a:t>
            </a:r>
            <a:endParaRPr lang="en-US" sz="1600" dirty="0"/>
          </a:p>
        </p:txBody>
      </p:sp>
      <p:pic>
        <p:nvPicPr>
          <p:cNvPr id="41" name="Image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602" y="5437789"/>
            <a:ext cx="579152" cy="579152"/>
          </a:xfrm>
          <a:prstGeom prst="rect">
            <a:avLst/>
          </a:prstGeom>
        </p:spPr>
      </p:pic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14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867</Words>
  <Application>Microsoft Office PowerPoint</Application>
  <PresentationFormat>Grand écran</PresentationFormat>
  <Paragraphs>145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Thème Office</vt:lpstr>
      <vt:lpstr>Statistiques avec </vt:lpstr>
      <vt:lpstr>Plan</vt:lpstr>
      <vt:lpstr>TD 1  10/11/2023  Introduction à R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TD 2  17/11/2023  Statistiques descriptives sur R  </vt:lpstr>
      <vt:lpstr>TD 3  24/11/2023  Statistiques inférentielles sur R (1)  </vt:lpstr>
    </vt:vector>
  </TitlesOfParts>
  <Company>CHU de Grenoble Alpes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Statistiques avec R</dc:title>
  <dc:creator>Lafitte, Remi</dc:creator>
  <cp:keywords>R</cp:keywords>
  <cp:lastModifiedBy>Lafitte, Remi</cp:lastModifiedBy>
  <cp:revision>213</cp:revision>
  <dcterms:created xsi:type="dcterms:W3CDTF">2023-09-13T10:00:13Z</dcterms:created>
  <dcterms:modified xsi:type="dcterms:W3CDTF">2023-09-14T07:18:26Z</dcterms:modified>
</cp:coreProperties>
</file>